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418" r:id="rId2"/>
    <p:sldId id="419" r:id="rId3"/>
    <p:sldId id="447" r:id="rId4"/>
    <p:sldId id="448" r:id="rId5"/>
    <p:sldId id="449" r:id="rId6"/>
    <p:sldId id="450" r:id="rId7"/>
    <p:sldId id="451" r:id="rId8"/>
    <p:sldId id="433" r:id="rId9"/>
    <p:sldId id="434" r:id="rId10"/>
    <p:sldId id="435" r:id="rId11"/>
    <p:sldId id="436" r:id="rId12"/>
    <p:sldId id="437" r:id="rId13"/>
    <p:sldId id="438" r:id="rId14"/>
    <p:sldId id="439" r:id="rId15"/>
    <p:sldId id="441" r:id="rId16"/>
    <p:sldId id="442" r:id="rId17"/>
    <p:sldId id="443" r:id="rId18"/>
    <p:sldId id="444" r:id="rId19"/>
    <p:sldId id="445" r:id="rId20"/>
    <p:sldId id="446" r:id="rId21"/>
    <p:sldId id="270" r:id="rId22"/>
    <p:sldId id="271" r:id="rId23"/>
    <p:sldId id="272" r:id="rId24"/>
    <p:sldId id="415" r:id="rId25"/>
    <p:sldId id="452" r:id="rId26"/>
    <p:sldId id="453" r:id="rId27"/>
    <p:sldId id="454" r:id="rId28"/>
    <p:sldId id="455" r:id="rId29"/>
    <p:sldId id="456" r:id="rId30"/>
    <p:sldId id="460" r:id="rId31"/>
    <p:sldId id="457" r:id="rId32"/>
    <p:sldId id="462" r:id="rId33"/>
    <p:sldId id="459" r:id="rId34"/>
    <p:sldId id="274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59" r:id="rId43"/>
    <p:sldId id="360" r:id="rId44"/>
    <p:sldId id="361" r:id="rId4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66FFFF"/>
    <a:srgbClr val="FF0000"/>
    <a:srgbClr val="FFFF66"/>
    <a:srgbClr val="3366FF"/>
    <a:srgbClr val="0066FF"/>
    <a:srgbClr val="6699FF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41" d="100"/>
          <a:sy n="41" d="100"/>
        </p:scale>
        <p:origin x="-72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42"/>
    </p:cViewPr>
  </p:sorterViewPr>
  <p:notesViewPr>
    <p:cSldViewPr>
      <p:cViewPr varScale="1">
        <p:scale>
          <a:sx n="58" d="100"/>
          <a:sy n="58" d="100"/>
        </p:scale>
        <p:origin x="-253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68B27F-791E-4FE1-AF64-532F57FE1C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68B27F-791E-4FE1-AF64-532F57FE1CF0}" type="slidenum">
              <a:rPr lang="es-ES" smtClean="0"/>
              <a:pPr>
                <a:defRPr/>
              </a:pPr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A60D5B-44C5-4F38-AFCE-2423F452EE67}" type="slidenum">
              <a:rPr lang="es-ES"/>
              <a:pPr/>
              <a:t>27</a:t>
            </a:fld>
            <a:endParaRPr lang="es-E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07D4D-335F-40A5-9238-50C206CFB562}" type="slidenum">
              <a:rPr lang="es-ES"/>
              <a:pPr/>
              <a:t>28</a:t>
            </a:fld>
            <a:endParaRPr lang="es-E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B4C55-BA58-4C5E-A3EE-F5784B319797}" type="slidenum">
              <a:rPr lang="es-ES"/>
              <a:pPr/>
              <a:t>29</a:t>
            </a:fld>
            <a:endParaRPr lang="es-E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8B316F-09A4-4A39-8A48-732B2CDD7791}" type="slidenum">
              <a:rPr lang="es-ES"/>
              <a:pPr/>
              <a:t>31</a:t>
            </a:fld>
            <a:endParaRPr lang="es-E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C9C32-3230-43DE-9446-8DCA256172F7}" type="slidenum">
              <a:rPr lang="es-ES"/>
              <a:pPr/>
              <a:t>33</a:t>
            </a:fld>
            <a:endParaRPr lang="es-E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DBF163-D76C-40AC-A36B-C6A7440240F6}" type="slidenum">
              <a:rPr lang="es-ES" smtClean="0"/>
              <a:pPr/>
              <a:t>35</a:t>
            </a:fld>
            <a:endParaRPr lang="es-E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49949-9275-492C-B749-95AADDC28B71}" type="slidenum">
              <a:rPr lang="es-ES" smtClean="0"/>
              <a:pPr/>
              <a:t>36</a:t>
            </a:fld>
            <a:endParaRPr lang="es-E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EA2F91-1186-4BAA-84AC-BAE45FB288E2}" type="slidenum">
              <a:rPr lang="es-ES" smtClean="0"/>
              <a:pPr/>
              <a:t>37</a:t>
            </a:fld>
            <a:endParaRPr lang="es-E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1D1FBF-7C8E-4FED-98CC-BEB3F4A9B6D3}" type="slidenum">
              <a:rPr lang="es-ES" smtClean="0"/>
              <a:pPr/>
              <a:t>38</a:t>
            </a:fld>
            <a:endParaRPr lang="es-ES" smtClean="0"/>
          </a:p>
        </p:txBody>
      </p:sp>
      <p:sp>
        <p:nvSpPr>
          <p:cNvPr id="1300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2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D9838-9AFB-4BB2-9374-F8D1D12A41CA}" type="slidenum">
              <a:rPr lang="es-ES" smtClean="0"/>
              <a:pPr/>
              <a:t>39</a:t>
            </a:fld>
            <a:endParaRPr lang="es-ES" smtClean="0"/>
          </a:p>
        </p:txBody>
      </p:sp>
      <p:sp>
        <p:nvSpPr>
          <p:cNvPr id="1310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107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4BBD2-2034-412B-8B92-9AC5A174668A}" type="slidenum">
              <a:rPr lang="es-ES" smtClean="0"/>
              <a:pPr/>
              <a:t>40</a:t>
            </a:fld>
            <a:endParaRPr lang="es-ES" smtClean="0"/>
          </a:p>
        </p:txBody>
      </p:sp>
      <p:sp>
        <p:nvSpPr>
          <p:cNvPr id="1320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2100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8BD2DD-F7F4-41E9-8E8A-178960A8E0B4}" type="slidenum">
              <a:rPr lang="es-ES" smtClean="0"/>
              <a:pPr/>
              <a:t>41</a:t>
            </a:fld>
            <a:endParaRPr lang="es-E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23D14-B74A-48E9-ADB1-7A826D2E6432}" type="slidenum">
              <a:rPr lang="es-ES" smtClean="0"/>
              <a:pPr/>
              <a:t>42</a:t>
            </a:fld>
            <a:endParaRPr lang="es-E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E5EEA6-1617-4EE9-8239-A9EF7EB54396}" type="slidenum">
              <a:rPr lang="es-ES" smtClean="0"/>
              <a:pPr/>
              <a:t>43</a:t>
            </a:fld>
            <a:endParaRPr lang="es-E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A15B8D-F9F2-40D3-A1A1-0A54B083397D}" type="slidenum">
              <a:rPr lang="es-ES" smtClean="0"/>
              <a:pPr/>
              <a:t>44</a:t>
            </a:fld>
            <a:endParaRPr lang="es-E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8B0B-76D5-4F32-85AF-4E8158B87F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1A61A-7A76-48CD-8ACF-1FA6C9B032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751DF-FABD-4F2F-B371-446221870D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FC590-577E-4E94-91FA-DDA68E2303E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42972-AC7D-493D-95B3-F5476B6C447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A32E3-86A7-403B-BFA4-DB25229956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D2296-64B2-4B4F-8582-DCF2B4E7B5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AB126-A9BA-49DB-B122-DCE4422A23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07362-F1AE-4393-A3D7-8E29920C21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E04AA-EAD4-4FCE-88AE-852DBAD17B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09CE7-CAEB-4850-9488-5E79BCBCA6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10B85A3-A79E-4E80-BDD8-6C2348B99D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youtube.com/watch?v=IJY-NIhdw_4&amp;feature=player_embedded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hotpot.uvic.ca/" TargetMode="External"/><Relationship Id="rId13" Type="http://schemas.openxmlformats.org/officeDocument/2006/relationships/hyperlink" Target="http://contenidos.educarex.es/mci/2007/29/" TargetMode="External"/><Relationship Id="rId3" Type="http://schemas.openxmlformats.org/officeDocument/2006/relationships/hyperlink" Target="https://sites.google.com/a/xtec.cat/calculus/" TargetMode="External"/><Relationship Id="rId7" Type="http://schemas.openxmlformats.org/officeDocument/2006/relationships/hyperlink" Target="http://sites.google.com/site/carmebarbacat/metodologies/jclic" TargetMode="External"/><Relationship Id="rId12" Type="http://schemas.openxmlformats.org/officeDocument/2006/relationships/slide" Target="slide21.xml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hyperlink" Target="http://www.vedoque.com/juegos/granja-matematicas.html" TargetMode="External"/><Relationship Id="rId5" Type="http://schemas.openxmlformats.org/officeDocument/2006/relationships/hyperlink" Target="http://catalegdigital.wikispaces.com/cesire" TargetMode="External"/><Relationship Id="rId10" Type="http://schemas.openxmlformats.org/officeDocument/2006/relationships/hyperlink" Target="http://www.multiplication.com/flashgames/GrandPrix.htm" TargetMode="External"/><Relationship Id="rId4" Type="http://schemas.openxmlformats.org/officeDocument/2006/relationships/hyperlink" Target="http://www.genmagic.org/mates3/jtau.swf" TargetMode="External"/><Relationship Id="rId9" Type="http://schemas.openxmlformats.org/officeDocument/2006/relationships/hyperlink" Target="http://www.quia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sites.google.com/site/carmebarbacat/metodologies/viatges-virtuals" TargetMode="External"/><Relationship Id="rId3" Type="http://schemas.openxmlformats.org/officeDocument/2006/relationships/hyperlink" Target="http://sites.google.com/site/carmebarbacat/metodologies/apb" TargetMode="External"/><Relationship Id="rId7" Type="http://schemas.openxmlformats.org/officeDocument/2006/relationships/hyperlink" Target="http://www.xtec.es/~jfierro/tafportada.htm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ites.google.com/site/carmebarbacat/metodologies/projectes/projectes-telematics-col-laboratius" TargetMode="External"/><Relationship Id="rId11" Type="http://schemas.openxmlformats.org/officeDocument/2006/relationships/image" Target="../media/image24.jpeg"/><Relationship Id="rId5" Type="http://schemas.openxmlformats.org/officeDocument/2006/relationships/hyperlink" Target="http://sites.google.com/site/carmebarbacat/metodologies/eaarthquests" TargetMode="External"/><Relationship Id="rId10" Type="http://schemas.openxmlformats.org/officeDocument/2006/relationships/hyperlink" Target="http://sites.google.com/site/carmebarbacat/metodologies/webtasks" TargetMode="External"/><Relationship Id="rId4" Type="http://schemas.openxmlformats.org/officeDocument/2006/relationships/hyperlink" Target="http://sites.google.com/site/carmebarbacat/metodologies/mes-propostes/recerca" TargetMode="External"/><Relationship Id="rId9" Type="http://schemas.openxmlformats.org/officeDocument/2006/relationships/hyperlink" Target="http://sites.google.com/site/carmebarbacat/metodologies/mes-propostes/webgincana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cooltoolsforschools.wikispace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bloc.ravalnet.org/bloc/bitacola_demestratic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11560" y="47667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dirty="0" smtClean="0">
                <a:latin typeface="Arial" pitchFamily="34" charset="0"/>
                <a:cs typeface="Arial" pitchFamily="34" charset="0"/>
              </a:rPr>
              <a:t>L’</a:t>
            </a:r>
            <a:r>
              <a:rPr lang="fr-FR" sz="4800" dirty="0" err="1" smtClean="0">
                <a:latin typeface="Arial" pitchFamily="34" charset="0"/>
                <a:cs typeface="Arial" pitchFamily="34" charset="0"/>
              </a:rPr>
              <a:t>ús</a:t>
            </a:r>
            <a:r>
              <a:rPr lang="fr-FR" sz="4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4800" dirty="0" err="1" smtClean="0">
                <a:latin typeface="Arial" pitchFamily="34" charset="0"/>
                <a:cs typeface="Arial" pitchFamily="34" charset="0"/>
              </a:rPr>
              <a:t>didàctic</a:t>
            </a:r>
            <a:r>
              <a:rPr lang="fr-FR" sz="4800" dirty="0" smtClean="0">
                <a:latin typeface="Arial" pitchFamily="34" charset="0"/>
                <a:cs typeface="Arial" pitchFamily="34" charset="0"/>
              </a:rPr>
              <a:t> de les TAC:</a:t>
            </a:r>
          </a:p>
          <a:p>
            <a:r>
              <a:rPr lang="ca-ES" sz="4800" dirty="0" smtClean="0">
                <a:latin typeface="Arial" pitchFamily="34" charset="0"/>
                <a:cs typeface="Arial" pitchFamily="34" charset="0"/>
              </a:rPr>
              <a:t>la metodologia com a clau.</a:t>
            </a:r>
            <a:endParaRPr lang="ca-ES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GET_IM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348880"/>
            <a:ext cx="6045200" cy="425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83568" y="1052736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dirty="0" smtClean="0">
                <a:latin typeface="Arial" pitchFamily="34" charset="0"/>
                <a:cs typeface="Arial" pitchFamily="34" charset="0"/>
              </a:rPr>
              <a:t>De les TIC</a:t>
            </a:r>
          </a:p>
          <a:p>
            <a:r>
              <a:rPr lang="fr-FR" sz="4800" b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fr-FR" sz="4800" b="1" dirty="0">
                <a:latin typeface="Arial" pitchFamily="34" charset="0"/>
                <a:cs typeface="Arial" pitchFamily="34" charset="0"/>
              </a:rPr>
              <a:t>les TAC</a:t>
            </a:r>
            <a:endParaRPr lang="ca-ES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72865">
            <a:off x="3851920" y="620688"/>
            <a:ext cx="4094185" cy="5435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584" y="764704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Arial" pitchFamily="34" charset="0"/>
                <a:cs typeface="Arial" pitchFamily="34" charset="0"/>
              </a:rPr>
              <a:t>TIC</a:t>
            </a:r>
            <a:br>
              <a:rPr lang="es-ES" sz="2800" dirty="0" smtClean="0">
                <a:latin typeface="Arial" pitchFamily="34" charset="0"/>
                <a:cs typeface="Arial" pitchFamily="34" charset="0"/>
              </a:rPr>
            </a:b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Tecnologies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de la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informació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 i la </a:t>
            </a:r>
            <a:r>
              <a:rPr lang="es-ES" sz="2800" dirty="0" err="1" smtClean="0">
                <a:latin typeface="Arial" pitchFamily="34" charset="0"/>
                <a:cs typeface="Arial" pitchFamily="34" charset="0"/>
              </a:rPr>
              <a:t>comunicació</a:t>
            </a:r>
            <a:endParaRPr lang="ca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15616" y="1844824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i="1" dirty="0" err="1" smtClean="0">
                <a:latin typeface="Arial" pitchFamily="34" charset="0"/>
                <a:cs typeface="Arial" pitchFamily="34" charset="0"/>
              </a:rPr>
              <a:t>ens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800" i="1" dirty="0" err="1" smtClean="0">
                <a:latin typeface="Arial" pitchFamily="34" charset="0"/>
                <a:cs typeface="Arial" pitchFamily="34" charset="0"/>
              </a:rPr>
              <a:t>serveixen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 per </a:t>
            </a:r>
            <a:r>
              <a:rPr lang="fr-FR" sz="1800" i="1" dirty="0" err="1" smtClean="0">
                <a:latin typeface="Arial" pitchFamily="34" charset="0"/>
                <a:cs typeface="Arial" pitchFamily="34" charset="0"/>
              </a:rPr>
              <a:t>conèixer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 les </a:t>
            </a:r>
            <a:r>
              <a:rPr lang="fr-FR" sz="1800" i="1" dirty="0" err="1" smtClean="0">
                <a:latin typeface="Arial" pitchFamily="34" charset="0"/>
                <a:cs typeface="Arial" pitchFamily="34" charset="0"/>
              </a:rPr>
              <a:t>màquines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 i els </a:t>
            </a:r>
            <a:r>
              <a:rPr lang="fr-FR" sz="1800" i="1" dirty="0" err="1" smtClean="0">
                <a:latin typeface="Arial" pitchFamily="34" charset="0"/>
                <a:cs typeface="Arial" pitchFamily="34" charset="0"/>
              </a:rPr>
              <a:t>programaris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… </a:t>
            </a:r>
            <a:r>
              <a:rPr lang="fr-FR" sz="1800" i="1" dirty="0" err="1" smtClean="0">
                <a:latin typeface="Arial" pitchFamily="34" charset="0"/>
                <a:cs typeface="Arial" pitchFamily="34" charset="0"/>
              </a:rPr>
              <a:t>Però</a:t>
            </a:r>
            <a:r>
              <a:rPr lang="fr-FR" sz="1800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ca-ES" sz="1800" i="1" dirty="0" smtClean="0">
                <a:latin typeface="Arial" pitchFamily="34" charset="0"/>
                <a:cs typeface="Arial" pitchFamily="34" charset="0"/>
              </a:rPr>
              <a:t>manera aïllada del context del treball de classe...</a:t>
            </a:r>
            <a:endParaRPr lang="ca-ES" sz="1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99592" y="2996952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 smtClean="0">
                <a:latin typeface="Arial" pitchFamily="34" charset="0"/>
                <a:cs typeface="Arial" pitchFamily="34" charset="0"/>
              </a:rPr>
              <a:t>TAC</a:t>
            </a:r>
          </a:p>
          <a:p>
            <a:r>
              <a:rPr lang="ca-ES" sz="2800" dirty="0" smtClean="0">
                <a:latin typeface="Arial" pitchFamily="34" charset="0"/>
                <a:cs typeface="Arial" pitchFamily="34" charset="0"/>
              </a:rPr>
              <a:t>Tecnologies de l’aprenentatge i el coneixement</a:t>
            </a:r>
            <a:endParaRPr lang="ca-E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15616" y="4221088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1" dirty="0" err="1" smtClean="0">
                <a:latin typeface="Arial" pitchFamily="34" charset="0"/>
                <a:cs typeface="Arial" pitchFamily="34" charset="0"/>
              </a:rPr>
              <a:t>Ajuden</a:t>
            </a:r>
            <a:r>
              <a:rPr lang="es-ES" sz="1800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s-ES" sz="1800" i="1" dirty="0" err="1" smtClean="0">
                <a:latin typeface="Arial" pitchFamily="34" charset="0"/>
                <a:cs typeface="Arial" pitchFamily="34" charset="0"/>
              </a:rPr>
              <a:t>l’alumne</a:t>
            </a:r>
            <a:r>
              <a:rPr lang="es-ES" sz="1800" i="1" dirty="0" smtClean="0">
                <a:latin typeface="Arial" pitchFamily="34" charset="0"/>
                <a:cs typeface="Arial" pitchFamily="34" charset="0"/>
              </a:rPr>
              <a:t> a representar, a </a:t>
            </a:r>
            <a:r>
              <a:rPr lang="es-ES" sz="1800" i="1" dirty="0" err="1" smtClean="0">
                <a:latin typeface="Arial" pitchFamily="34" charset="0"/>
                <a:cs typeface="Arial" pitchFamily="34" charset="0"/>
              </a:rPr>
              <a:t>fer</a:t>
            </a:r>
            <a:r>
              <a:rPr lang="es-ES" sz="1800" i="1" dirty="0" smtClean="0">
                <a:latin typeface="Arial" pitchFamily="34" charset="0"/>
                <a:cs typeface="Arial" pitchFamily="34" charset="0"/>
              </a:rPr>
              <a:t> evolucionar les </a:t>
            </a:r>
            <a:r>
              <a:rPr lang="es-ES" sz="1800" i="1" dirty="0" err="1" smtClean="0">
                <a:latin typeface="Arial" pitchFamily="34" charset="0"/>
                <a:cs typeface="Arial" pitchFamily="34" charset="0"/>
              </a:rPr>
              <a:t>seves</a:t>
            </a:r>
            <a:r>
              <a:rPr lang="es-ES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a-ES" sz="1800" i="1" dirty="0" smtClean="0">
                <a:latin typeface="Arial" pitchFamily="34" charset="0"/>
                <a:cs typeface="Arial" pitchFamily="34" charset="0"/>
              </a:rPr>
              <a:t>idees i a integrar-les com a nous coneixements.</a:t>
            </a:r>
            <a:endParaRPr lang="ca-ES" sz="18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836712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Arial" pitchFamily="34" charset="0"/>
                <a:cs typeface="Arial" pitchFamily="34" charset="0"/>
              </a:rPr>
              <a:t>És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a partir de les TAC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que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anirem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assolint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les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TIC 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d’una forma implícita,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en una unitat contextualitzada</a:t>
            </a:r>
            <a:r>
              <a:rPr lang="ca-ES" dirty="0" smtClean="0"/>
              <a:t>...</a:t>
            </a:r>
            <a:endParaRPr lang="ca-ES" dirty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6480720" cy="429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55576" y="83671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Com a mestres,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ens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podem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preguntar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99592" y="5949280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 smtClean="0">
                <a:latin typeface="Arial" pitchFamily="34" charset="0"/>
                <a:cs typeface="Arial" pitchFamily="34" charset="0"/>
              </a:rPr>
              <a:t>“Aquesta feina la puc fer sense tecnologies i no passa res”.</a:t>
            </a:r>
            <a:endParaRPr lang="ca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99592" y="1484784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Per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què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hem d’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utilitzar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les TIC? 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9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348880"/>
            <a:ext cx="4536504" cy="300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692696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En la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nostra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societat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es fa un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ús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cada vegada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més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ca-ES" dirty="0" smtClean="0">
                <a:latin typeface="Arial" pitchFamily="34" charset="0"/>
                <a:cs typeface="Arial" pitchFamily="34" charset="0"/>
              </a:rPr>
              <a:t>gran d’aquestes tecnologies en diferents camps socials: sanitari, serveis, sector productiu, etc., i n’hi ha moltes que les tenim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tan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integrades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que ni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ens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n’adonem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39552" y="2852936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El camp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educatiu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no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pot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ser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menys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que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els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altres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dirty="0" err="1" smtClean="0">
                <a:latin typeface="Arial" pitchFamily="34" charset="0"/>
                <a:cs typeface="Arial" pitchFamily="34" charset="0"/>
              </a:rPr>
              <a:t>L’Educació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és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base de la nostra societat actual i futura, i nosaltres, les mestres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els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mestres, no podem girar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la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cara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davant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d’aquesta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evidència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587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869160"/>
            <a:ext cx="2585864" cy="1716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83671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>
                <a:latin typeface="Arial" pitchFamily="34" charset="0"/>
                <a:cs typeface="Arial" pitchFamily="34" charset="0"/>
              </a:rPr>
              <a:t>Això no vol dir centrar tot l’aprenentatge o caure en</a:t>
            </a:r>
          </a:p>
          <a:p>
            <a:r>
              <a:rPr lang="ca-ES" dirty="0" smtClean="0">
                <a:latin typeface="Arial" pitchFamily="34" charset="0"/>
                <a:cs typeface="Arial" pitchFamily="34" charset="0"/>
              </a:rPr>
              <a:t>l’abús d’utilitzar les màquines pel fet que estigui de moda,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39552" y="4149080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Arial" pitchFamily="34" charset="0"/>
                <a:cs typeface="Arial" pitchFamily="34" charset="0"/>
              </a:rPr>
              <a:t>sinó com un recurs important que hem d’aprofitar atesos els avantatges que ens aporten, i fer-les nostres de manera progressiva.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7784" y="1844824"/>
            <a:ext cx="3717408" cy="2162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04800" y="457200"/>
            <a:ext cx="51822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7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Les TIC </a:t>
            </a:r>
            <a:endParaRPr lang="en-US" sz="72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sz="7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en </a:t>
            </a:r>
            <a:r>
              <a:rPr lang="en-US" sz="72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educació</a:t>
            </a:r>
            <a:r>
              <a:rPr lang="en-US" sz="7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en-US" sz="7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7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s-ES" sz="7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24936" cy="60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980728"/>
            <a:ext cx="7811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42938"/>
            <a:r>
              <a:rPr lang="en-US" sz="3200" b="1" dirty="0" smtClean="0">
                <a:latin typeface="Gill Sans" charset="0"/>
                <a:sym typeface="Gill Sans" charset="0"/>
              </a:rPr>
              <a:t>Per a </a:t>
            </a:r>
            <a:r>
              <a:rPr lang="en-US" sz="3200" b="1" dirty="0" err="1" smtClean="0">
                <a:latin typeface="Gill Sans" charset="0"/>
                <a:sym typeface="Gill Sans" charset="0"/>
              </a:rPr>
              <a:t>què</a:t>
            </a:r>
            <a:r>
              <a:rPr lang="en-US" sz="3200" b="1" dirty="0" smtClean="0">
                <a:latin typeface="Gill Sans" charset="0"/>
                <a:sym typeface="Gill Sans" charset="0"/>
              </a:rPr>
              <a:t> </a:t>
            </a:r>
            <a:r>
              <a:rPr lang="en-US" sz="3200" b="1" dirty="0" err="1" smtClean="0">
                <a:latin typeface="Gill Sans" charset="0"/>
                <a:sym typeface="Gill Sans" charset="0"/>
              </a:rPr>
              <a:t>serveixen</a:t>
            </a:r>
            <a:r>
              <a:rPr lang="en-US" sz="3200" b="1" dirty="0" smtClean="0">
                <a:latin typeface="Gill Sans" charset="0"/>
                <a:sym typeface="Gill Sans" charset="0"/>
              </a:rPr>
              <a:t> les TIC a </a:t>
            </a:r>
            <a:r>
              <a:rPr lang="en-US" sz="3200" b="1" dirty="0" err="1" smtClean="0">
                <a:latin typeface="Gill Sans" charset="0"/>
                <a:sym typeface="Gill Sans" charset="0"/>
              </a:rPr>
              <a:t>l’escola</a:t>
            </a:r>
            <a:r>
              <a:rPr lang="en-US" sz="3200" b="1" dirty="0" smtClean="0">
                <a:latin typeface="Gill Sans" charset="0"/>
                <a:sym typeface="Gill Sans" charset="0"/>
              </a:rPr>
              <a:t> ?</a:t>
            </a:r>
            <a:endParaRPr lang="en-US" sz="3200" b="1" dirty="0">
              <a:latin typeface="Gill Sans" charset="0"/>
              <a:sym typeface="Gill Sans" charset="0"/>
            </a:endParaRPr>
          </a:p>
        </p:txBody>
      </p:sp>
      <p:pic>
        <p:nvPicPr>
          <p:cNvPr id="25602" name="Picture 2" descr="http://2.bp.blogspot.com/_4IN2pKeErYI/SvQml4soVYI/AAAAAAAAAFo/0OLLKlutU7M/s320/futuro-hijo-ordenad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844824"/>
            <a:ext cx="5184576" cy="4682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3713" y="-401638"/>
            <a:ext cx="4840287" cy="7259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660400" y="1108075"/>
            <a:ext cx="3135313" cy="6303963"/>
          </a:xfrm>
        </p:spPr>
        <p:txBody>
          <a:bodyPr rIns="35717"/>
          <a:lstStyle/>
          <a:p>
            <a:pPr eaLnBrk="1" hangingPunct="1"/>
            <a:r>
              <a:rPr lang="en-US" dirty="0" err="1" smtClean="0"/>
              <a:t>Portar</a:t>
            </a:r>
            <a:r>
              <a:rPr lang="en-US" dirty="0" smtClean="0"/>
              <a:t> el </a:t>
            </a:r>
            <a:r>
              <a:rPr lang="en-US" dirty="0" err="1" smtClean="0"/>
              <a:t>món</a:t>
            </a:r>
            <a:r>
              <a:rPr lang="en-US" dirty="0" smtClean="0"/>
              <a:t> a </a:t>
            </a:r>
            <a:r>
              <a:rPr lang="en-US" dirty="0" err="1" smtClean="0"/>
              <a:t>l’escola</a:t>
            </a:r>
            <a:endParaRPr lang="en-US" dirty="0" smtClean="0"/>
          </a:p>
        </p:txBody>
      </p:sp>
      <p:sp>
        <p:nvSpPr>
          <p:cNvPr id="36868" name="Rectangle 5"/>
          <p:cNvSpPr>
            <a:spLocks/>
          </p:cNvSpPr>
          <p:nvPr/>
        </p:nvSpPr>
        <p:spPr bwMode="auto">
          <a:xfrm>
            <a:off x="650875" y="241300"/>
            <a:ext cx="7772400" cy="777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642938"/>
            <a:r>
              <a:rPr lang="en-US" sz="5100" b="1" dirty="0">
                <a:latin typeface="Gill Sans" charset="0"/>
                <a:sym typeface="Gill Sans" charset="0"/>
              </a:rPr>
              <a:t>Les TIC </a:t>
            </a:r>
            <a:r>
              <a:rPr lang="en-US" sz="5100" b="1" dirty="0" err="1">
                <a:latin typeface="Gill Sans" charset="0"/>
                <a:sym typeface="Gill Sans" charset="0"/>
              </a:rPr>
              <a:t>serveixen</a:t>
            </a:r>
            <a:r>
              <a:rPr lang="en-US" sz="5100" b="1" dirty="0">
                <a:latin typeface="Gill Sans" charset="0"/>
                <a:sym typeface="Gill Sans" charset="0"/>
              </a:rPr>
              <a:t> per a...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01950" y="-693738"/>
            <a:ext cx="10099675" cy="75438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4867275" y="723900"/>
            <a:ext cx="3776663" cy="6259513"/>
          </a:xfrm>
        </p:spPr>
        <p:txBody>
          <a:bodyPr rIns="35717"/>
          <a:lstStyle/>
          <a:p>
            <a:pPr eaLnBrk="1" hangingPunct="1"/>
            <a:r>
              <a:rPr lang="en-US" smtClean="0"/>
              <a:t>Obrir l’escola al món</a:t>
            </a:r>
          </a:p>
        </p:txBody>
      </p:sp>
      <p:sp>
        <p:nvSpPr>
          <p:cNvPr id="37892" name="Rectangle 5"/>
          <p:cNvSpPr>
            <a:spLocks/>
          </p:cNvSpPr>
          <p:nvPr/>
        </p:nvSpPr>
        <p:spPr bwMode="auto">
          <a:xfrm>
            <a:off x="650875" y="241300"/>
            <a:ext cx="7772400" cy="777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642938"/>
            <a:r>
              <a:rPr lang="en-US" sz="5100" b="1">
                <a:latin typeface="Gill Sans" charset="0"/>
                <a:sym typeface="Gill Sans" charset="0"/>
              </a:rPr>
              <a:t>Les TIC serveixen per a...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547812" y="908050"/>
            <a:ext cx="712864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8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 per </a:t>
            </a:r>
            <a:r>
              <a:rPr lang="en-US" sz="88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fer</a:t>
            </a:r>
            <a:r>
              <a:rPr lang="en-US" sz="8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88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què</a:t>
            </a:r>
            <a:r>
              <a:rPr lang="en-US" sz="8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ca-ES" sz="88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708275"/>
            <a:ext cx="3505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3100"/>
            <a:ext cx="4170363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4876800"/>
            <a:ext cx="7358063" cy="1714500"/>
          </a:xfrm>
        </p:spPr>
        <p:txBody>
          <a:bodyPr rIns="35717"/>
          <a:lstStyle/>
          <a:p>
            <a:pPr>
              <a:defRPr/>
            </a:pP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per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fer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el </a:t>
            </a:r>
            <a:r>
              <a:rPr lang="en-US" sz="6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mateix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 …</a:t>
            </a:r>
          </a:p>
        </p:txBody>
      </p:sp>
      <p:pic>
        <p:nvPicPr>
          <p:cNvPr id="28675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990600"/>
            <a:ext cx="5657850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SEBAS\Desktop\ssss\ideas_creativas[1]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476250"/>
            <a:ext cx="495300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t="24251" r="1649" b="17278"/>
          <a:stretch>
            <a:fillRect/>
          </a:stretch>
        </p:blipFill>
        <p:spPr bwMode="auto">
          <a:xfrm>
            <a:off x="539552" y="1988840"/>
            <a:ext cx="4105945" cy="312979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203200" dir="2700000" algn="ctr" rotWithShape="0">
              <a:schemeClr val="bg2">
                <a:alpha val="75000"/>
              </a:schemeClr>
            </a:outerShdw>
          </a:effectLst>
        </p:spPr>
      </p:pic>
      <p:sp>
        <p:nvSpPr>
          <p:cNvPr id="31747" name="Rectangle 4"/>
          <p:cNvSpPr>
            <a:spLocks/>
          </p:cNvSpPr>
          <p:nvPr/>
        </p:nvSpPr>
        <p:spPr bwMode="auto">
          <a:xfrm>
            <a:off x="457200" y="4953000"/>
            <a:ext cx="7331075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642938"/>
            <a:r>
              <a:rPr lang="en-US" sz="4900">
                <a:latin typeface="Helvetica Neue" charset="0"/>
                <a:sym typeface="Helvetica Neue" charset="0"/>
              </a:rPr>
              <a:t>per a fer </a:t>
            </a:r>
            <a:r>
              <a:rPr lang="en-US" sz="8800" b="1">
                <a:latin typeface="Helvetica Neue" charset="0"/>
                <a:sym typeface="Helvetica Neue" charset="0"/>
              </a:rPr>
              <a:t>més</a:t>
            </a:r>
            <a:r>
              <a:rPr lang="en-US" sz="4900" b="1">
                <a:latin typeface="Helvetica Neue" charset="0"/>
                <a:sym typeface="Helvetica Neue" charset="0"/>
              </a:rPr>
              <a:t>…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836712"/>
            <a:ext cx="3449637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locs.xtec.cat/esthercomacases/files/2008/10/ordinador2.g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12160" y="260648"/>
            <a:ext cx="2774082" cy="178774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sp>
        <p:nvSpPr>
          <p:cNvPr id="32770" name="3 Rectángulo"/>
          <p:cNvSpPr>
            <a:spLocks noChangeArrowheads="1"/>
          </p:cNvSpPr>
          <p:nvPr/>
        </p:nvSpPr>
        <p:spPr bwMode="auto">
          <a:xfrm>
            <a:off x="1187624" y="3068960"/>
            <a:ext cx="1879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a-ES" dirty="0">
                <a:latin typeface="Arial" pitchFamily="34" charset="0"/>
                <a:cs typeface="Arial" pitchFamily="34" charset="0"/>
                <a:hlinkClick r:id="rId3"/>
              </a:rPr>
              <a:t>CALCULUS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2 Rectángulo"/>
          <p:cNvSpPr>
            <a:spLocks noChangeArrowheads="1"/>
          </p:cNvSpPr>
          <p:nvPr/>
        </p:nvSpPr>
        <p:spPr bwMode="auto">
          <a:xfrm>
            <a:off x="3923928" y="4221088"/>
            <a:ext cx="58647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4"/>
              </a:rPr>
              <a:t>http://www.genmagic.org/mates3/jtau.swf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2" name="Picture 4" descr="cesire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2564904"/>
            <a:ext cx="2846387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5 Rectángulo"/>
          <p:cNvSpPr>
            <a:spLocks noChangeArrowheads="1"/>
          </p:cNvSpPr>
          <p:nvPr/>
        </p:nvSpPr>
        <p:spPr bwMode="auto">
          <a:xfrm>
            <a:off x="1187624" y="2708920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>
                <a:latin typeface="Arial" pitchFamily="34" charset="0"/>
                <a:cs typeface="Arial" pitchFamily="34" charset="0"/>
              </a:rPr>
              <a:t>El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magnífic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treball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dels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83568" y="4293096"/>
            <a:ext cx="3437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dirty="0" err="1">
                <a:latin typeface="Arial" pitchFamily="34" charset="0"/>
                <a:cs typeface="Arial" pitchFamily="34" charset="0"/>
              </a:rPr>
              <a:t>Juguem</a:t>
            </a:r>
            <a:r>
              <a:rPr lang="es-ES" dirty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amb</a:t>
            </a:r>
            <a:r>
              <a:rPr lang="es-ES" dirty="0">
                <a:latin typeface="Arial" pitchFamily="34" charset="0"/>
                <a:cs typeface="Arial" pitchFamily="34" charset="0"/>
              </a:rPr>
              <a:t> les </a:t>
            </a:r>
            <a:r>
              <a:rPr lang="es-ES" dirty="0" err="1">
                <a:latin typeface="Arial" pitchFamily="34" charset="0"/>
                <a:cs typeface="Arial" pitchFamily="34" charset="0"/>
              </a:rPr>
              <a:t>taules</a:t>
            </a: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dirty="0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2775" name="7 CuadroTexto"/>
          <p:cNvSpPr txBox="1">
            <a:spLocks noChangeArrowheads="1"/>
          </p:cNvSpPr>
          <p:nvPr/>
        </p:nvSpPr>
        <p:spPr bwMode="auto">
          <a:xfrm>
            <a:off x="1043608" y="3789040"/>
            <a:ext cx="5329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err="1">
                <a:latin typeface="Arial" pitchFamily="34" charset="0"/>
                <a:cs typeface="Arial" pitchFamily="34" charset="0"/>
              </a:rPr>
              <a:t>Mil.lions</a:t>
            </a:r>
            <a:r>
              <a:rPr lang="es-ES" dirty="0">
                <a:latin typeface="Arial" pitchFamily="34" charset="0"/>
                <a:cs typeface="Arial" pitchFamily="34" charset="0"/>
              </a:rPr>
              <a:t> de webs.....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6" name="Text Box 17"/>
          <p:cNvSpPr txBox="1">
            <a:spLocks noChangeArrowheads="1"/>
          </p:cNvSpPr>
          <p:nvPr/>
        </p:nvSpPr>
        <p:spPr bwMode="auto">
          <a:xfrm>
            <a:off x="971600" y="836712"/>
            <a:ext cx="46085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 smtClean="0">
                <a:latin typeface="Arial" pitchFamily="34" charset="0"/>
                <a:cs typeface="Arial" pitchFamily="34" charset="0"/>
                <a:hlinkClick r:id="rId7"/>
              </a:rPr>
              <a:t>Jclic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dirty="0" smtClean="0">
                <a:latin typeface="Arial" pitchFamily="34" charset="0"/>
                <a:cs typeface="Arial" pitchFamily="34" charset="0"/>
                <a:hlinkClick r:id="rId8"/>
              </a:rPr>
              <a:t>Hot </a:t>
            </a:r>
            <a:r>
              <a:rPr lang="es-ES" dirty="0" err="1" smtClean="0">
                <a:latin typeface="Arial" pitchFamily="34" charset="0"/>
                <a:cs typeface="Arial" pitchFamily="34" charset="0"/>
                <a:hlinkClick r:id="rId8"/>
              </a:rPr>
              <a:t>Potatoes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dirty="0" err="1" smtClean="0">
                <a:latin typeface="Arial" pitchFamily="34" charset="0"/>
                <a:cs typeface="Arial" pitchFamily="34" charset="0"/>
                <a:hlinkClick r:id="rId9"/>
              </a:rPr>
              <a:t>Quia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,...  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55576" y="479715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latin typeface="Arial" pitchFamily="34" charset="0"/>
                <a:cs typeface="Arial" pitchFamily="34" charset="0"/>
              </a:rPr>
              <a:t>Gand </a:t>
            </a:r>
            <a:r>
              <a:rPr lang="ca-ES" dirty="0" err="1" smtClean="0">
                <a:latin typeface="Arial" pitchFamily="34" charset="0"/>
                <a:cs typeface="Arial" pitchFamily="34" charset="0"/>
              </a:rPr>
              <a:t>Prix</a:t>
            </a:r>
            <a:r>
              <a:rPr lang="ca-E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ca-ES" sz="1600" dirty="0" smtClean="0">
                <a:latin typeface="Arial" pitchFamily="34" charset="0"/>
                <a:cs typeface="Arial" pitchFamily="34" charset="0"/>
                <a:hlinkClick r:id="rId10"/>
              </a:rPr>
              <a:t>http://www.multiplication.com/flashgames/GrandPrix.htm</a:t>
            </a:r>
            <a:r>
              <a:rPr lang="ca-ES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ca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3568" y="530120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Atrapa el correcto </a:t>
            </a:r>
            <a:r>
              <a:rPr lang="es-ES" sz="1600" dirty="0" smtClean="0">
                <a:latin typeface="Arial" pitchFamily="34" charset="0"/>
                <a:cs typeface="Arial" pitchFamily="34" charset="0"/>
                <a:hlinkClick r:id="rId11"/>
              </a:rPr>
              <a:t>http://www.vedoque.com/juegos/granja-matematicas.html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ca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27584" y="47667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Arial" pitchFamily="34" charset="0"/>
                <a:cs typeface="Arial" pitchFamily="34" charset="0"/>
              </a:rPr>
              <a:t>Recipients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...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971600" y="220486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Recursos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organitzats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...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043608" y="141277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  <a:hlinkClick r:id="rId12" action="ppaction://hlinksldjump"/>
              </a:rPr>
              <a:t>Eines 2.0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467544" y="4005064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323528" y="764704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323528" y="1700808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323528" y="2492896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611560" y="587727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POPI  </a:t>
            </a:r>
            <a:r>
              <a:rPr lang="ca-ES" dirty="0" smtClean="0">
                <a:hlinkClick r:id="rId13"/>
              </a:rPr>
              <a:t>http://contenidos.educarex.es/mci/2007/29/</a:t>
            </a:r>
            <a:r>
              <a:rPr lang="ca-ES" dirty="0" smtClean="0"/>
              <a:t>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/>
      <p:bldP spid="32773" grpId="0"/>
      <p:bldP spid="7" grpId="0"/>
      <p:bldP spid="32775" grpId="0"/>
      <p:bldP spid="32776" grpId="0"/>
      <p:bldP spid="9" grpId="0"/>
      <p:bldP spid="12" grpId="0"/>
      <p:bldP spid="14" grpId="0"/>
      <p:bldP spid="15" grpId="0"/>
      <p:bldP spid="16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276475"/>
            <a:ext cx="5268912" cy="3952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3795" name="Rectangle 4"/>
          <p:cNvSpPr>
            <a:spLocks/>
          </p:cNvSpPr>
          <p:nvPr/>
        </p:nvSpPr>
        <p:spPr bwMode="auto">
          <a:xfrm>
            <a:off x="395288" y="692150"/>
            <a:ext cx="8134350" cy="779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642938"/>
            <a:r>
              <a:rPr lang="en-US" sz="2800" b="1">
                <a:latin typeface="Helvetica Neue" charset="0"/>
                <a:sym typeface="Helvetica Neue" charset="0"/>
              </a:rPr>
              <a:t>per a</a:t>
            </a:r>
            <a:r>
              <a:rPr lang="en-US" sz="4900">
                <a:solidFill>
                  <a:srgbClr val="FFFFFF"/>
                </a:solidFill>
                <a:latin typeface="Helvetica Neue" charset="0"/>
                <a:sym typeface="Helvetica Neue" charset="0"/>
              </a:rPr>
              <a:t/>
            </a:r>
            <a:br>
              <a:rPr lang="en-US" sz="4900">
                <a:solidFill>
                  <a:srgbClr val="FFFFFF"/>
                </a:solidFill>
                <a:latin typeface="Helvetica Neue" charset="0"/>
                <a:sym typeface="Helvetica Neue" charset="0"/>
              </a:rPr>
            </a:br>
            <a:r>
              <a:rPr lang="en-US" sz="7200" b="1">
                <a:latin typeface="Helvetica Neue" charset="0"/>
                <a:sym typeface="Helvetica Neue" charset="0"/>
              </a:rPr>
              <a:t>transformar</a:t>
            </a:r>
            <a:r>
              <a:rPr lang="en-US" sz="4900" b="1">
                <a:latin typeface="Helvetica Neue" charset="0"/>
                <a:sym typeface="Helvetica Neue" charset="0"/>
              </a:rPr>
              <a:t> </a:t>
            </a:r>
            <a:r>
              <a:rPr lang="en-US" sz="4000" b="1">
                <a:latin typeface="Helvetica Neue" charset="0"/>
                <a:sym typeface="Helvetica Neue" charset="0"/>
              </a:rPr>
              <a:t>l’educació</a:t>
            </a:r>
          </a:p>
        </p:txBody>
      </p:sp>
      <p:sp>
        <p:nvSpPr>
          <p:cNvPr id="33796" name="Rectangle 5"/>
          <p:cNvSpPr>
            <a:spLocks/>
          </p:cNvSpPr>
          <p:nvPr/>
        </p:nvSpPr>
        <p:spPr bwMode="auto">
          <a:xfrm>
            <a:off x="6119813" y="6584950"/>
            <a:ext cx="2533650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642938"/>
            <a:r>
              <a:rPr lang="en-US" sz="800">
                <a:solidFill>
                  <a:srgbClr val="FFFFFF"/>
                </a:solidFill>
                <a:latin typeface="Helvetica" charset="0"/>
                <a:cs typeface="Helvetica" charset="0"/>
                <a:sym typeface="Helvetica" charset="0"/>
              </a:rPr>
              <a:t>http://www.flickr.com/photos/jiscinfonet/2328304147</a:t>
            </a:r>
          </a:p>
        </p:txBody>
      </p:sp>
      <p:sp>
        <p:nvSpPr>
          <p:cNvPr id="33797" name="Rectangle 6"/>
          <p:cNvSpPr>
            <a:spLocks/>
          </p:cNvSpPr>
          <p:nvPr/>
        </p:nvSpPr>
        <p:spPr bwMode="auto">
          <a:xfrm>
            <a:off x="196850" y="6584950"/>
            <a:ext cx="3125788" cy="19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defTabSz="642938"/>
            <a:r>
              <a:rPr lang="en-US" sz="800">
                <a:solidFill>
                  <a:srgbClr val="FFFFFF"/>
                </a:solidFill>
                <a:latin typeface="Helvetica" charset="0"/>
                <a:cs typeface="Helvetica" charset="0"/>
                <a:sym typeface="Helvetica" charset="0"/>
              </a:rPr>
              <a:t>Centre for Excellence in Teaching and Learning, Univ. of Sussex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780928"/>
            <a:ext cx="4097337" cy="3082925"/>
          </a:xfrm>
          <a:prstGeom prst="rect">
            <a:avLst/>
          </a:prstGeom>
          <a:noFill/>
          <a:ln w="603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0648"/>
            <a:ext cx="8011173" cy="6006657"/>
          </a:xfrm>
          <a:prstGeom prst="rect">
            <a:avLst/>
          </a:prstGeom>
          <a:noFill/>
          <a:ln w="44450" cmpd="sng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133600"/>
            <a:ext cx="5186362" cy="38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306" name="Text Box 2"/>
          <p:cNvSpPr txBox="1">
            <a:spLocks noChangeArrowheads="1"/>
          </p:cNvSpPr>
          <p:nvPr/>
        </p:nvSpPr>
        <p:spPr bwMode="auto">
          <a:xfrm>
            <a:off x="609600" y="381000"/>
            <a:ext cx="8153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5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metodologies</a:t>
            </a:r>
            <a:r>
              <a:rPr lang="es-ES" sz="5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..</a:t>
            </a:r>
            <a:r>
              <a:rPr lang="es-E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.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497888" cy="63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0" name="Text Box 10"/>
          <p:cNvSpPr txBox="1">
            <a:spLocks noChangeArrowheads="1"/>
          </p:cNvSpPr>
          <p:nvPr/>
        </p:nvSpPr>
        <p:spPr bwMode="auto">
          <a:xfrm>
            <a:off x="971550" y="1341438"/>
            <a:ext cx="6705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solidFill>
                  <a:schemeClr val="bg1"/>
                </a:solidFill>
                <a:latin typeface="Arial" charset="0"/>
                <a:cs typeface="Arial" charset="0"/>
                <a:hlinkClick r:id="rId3"/>
              </a:rPr>
              <a:t>APRENENTATGE</a:t>
            </a:r>
            <a:r>
              <a:rPr lang="es-ES" sz="1600" b="1" u="sng" dirty="0">
                <a:solidFill>
                  <a:schemeClr val="bg1"/>
                </a:solidFill>
                <a:latin typeface="Arial" charset="0"/>
                <a:cs typeface="Arial" charset="0"/>
                <a:hlinkClick r:id="rId3"/>
              </a:rPr>
              <a:t> BASAT EN RESOLUCIÓ DE </a:t>
            </a:r>
            <a:r>
              <a:rPr lang="es-ES" sz="1600" b="1" u="sng" dirty="0" smtClean="0">
                <a:solidFill>
                  <a:schemeClr val="bg1"/>
                </a:solidFill>
                <a:latin typeface="Arial" charset="0"/>
                <a:cs typeface="Arial" charset="0"/>
                <a:hlinkClick r:id="rId3"/>
              </a:rPr>
              <a:t>PROBLEMES (</a:t>
            </a:r>
            <a:r>
              <a:rPr lang="es-ES" sz="1600" b="1" u="sng" dirty="0">
                <a:solidFill>
                  <a:schemeClr val="bg1"/>
                </a:solidFill>
                <a:latin typeface="Arial" charset="0"/>
                <a:cs typeface="Arial" charset="0"/>
                <a:hlinkClick r:id="rId3"/>
              </a:rPr>
              <a:t>APB</a:t>
            </a:r>
            <a:r>
              <a:rPr lang="es-ES" sz="1600" b="1" u="sng" dirty="0">
                <a:solidFill>
                  <a:srgbClr val="FFFFFF"/>
                </a:solidFill>
                <a:latin typeface="Arial" charset="0"/>
                <a:cs typeface="Arial" charset="0"/>
                <a:hlinkClick r:id="rId3"/>
              </a:rPr>
              <a:t>)</a:t>
            </a:r>
            <a:endParaRPr lang="es-ES" sz="1600" b="1" u="sng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5844" name="Rectangle 13"/>
          <p:cNvSpPr>
            <a:spLocks noChangeArrowheads="1"/>
          </p:cNvSpPr>
          <p:nvPr/>
        </p:nvSpPr>
        <p:spPr bwMode="auto">
          <a:xfrm>
            <a:off x="533400" y="2667000"/>
            <a:ext cx="90217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ca-ES"/>
          </a:p>
        </p:txBody>
      </p:sp>
      <p:sp>
        <p:nvSpPr>
          <p:cNvPr id="225294" name="Text Box 14"/>
          <p:cNvSpPr txBox="1">
            <a:spLocks noChangeArrowheads="1"/>
          </p:cNvSpPr>
          <p:nvPr/>
        </p:nvSpPr>
        <p:spPr bwMode="auto">
          <a:xfrm>
            <a:off x="971550" y="1773238"/>
            <a:ext cx="411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latin typeface="Arial" charset="0"/>
                <a:cs typeface="Arial" charset="0"/>
              </a:rPr>
              <a:t>CACERES DEL TRESOR</a:t>
            </a:r>
          </a:p>
        </p:txBody>
      </p:sp>
      <p:sp>
        <p:nvSpPr>
          <p:cNvPr id="225295" name="Text Box 15"/>
          <p:cNvSpPr txBox="1">
            <a:spLocks noChangeArrowheads="1"/>
          </p:cNvSpPr>
          <p:nvPr/>
        </p:nvSpPr>
        <p:spPr bwMode="auto">
          <a:xfrm>
            <a:off x="971550" y="2205038"/>
            <a:ext cx="33559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600" b="1">
                <a:latin typeface="Arial" charset="0"/>
                <a:cs typeface="Arial" charset="0"/>
                <a:hlinkClick r:id="rId4"/>
              </a:rPr>
              <a:t>APRENENTATGE PER TASQUES</a:t>
            </a:r>
            <a:endParaRPr lang="es-ES" sz="1600" b="1">
              <a:latin typeface="Arial" charset="0"/>
              <a:cs typeface="Arial" charset="0"/>
            </a:endParaRPr>
          </a:p>
        </p:txBody>
      </p:sp>
      <p:sp>
        <p:nvSpPr>
          <p:cNvPr id="225296" name="Text Box 16"/>
          <p:cNvSpPr txBox="1">
            <a:spLocks noChangeArrowheads="1"/>
          </p:cNvSpPr>
          <p:nvPr/>
        </p:nvSpPr>
        <p:spPr bwMode="auto">
          <a:xfrm>
            <a:off x="971550" y="2708275"/>
            <a:ext cx="2160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>
                <a:latin typeface="Arial" charset="0"/>
                <a:cs typeface="Arial" charset="0"/>
                <a:hlinkClick r:id="rId5"/>
              </a:rPr>
              <a:t>LES EARTQUESTS</a:t>
            </a:r>
            <a:endParaRPr lang="es-ES" sz="1600" b="1">
              <a:latin typeface="Arial" charset="0"/>
              <a:cs typeface="Arial" charset="0"/>
            </a:endParaRPr>
          </a:p>
        </p:txBody>
      </p:sp>
      <p:sp>
        <p:nvSpPr>
          <p:cNvPr id="225298" name="Text Box 18"/>
          <p:cNvSpPr txBox="1">
            <a:spLocks noChangeArrowheads="1"/>
          </p:cNvSpPr>
          <p:nvPr/>
        </p:nvSpPr>
        <p:spPr bwMode="auto">
          <a:xfrm>
            <a:off x="971550" y="3213100"/>
            <a:ext cx="7696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latin typeface="Arial" charset="0"/>
                <a:cs typeface="Arial" charset="0"/>
                <a:hlinkClick r:id="rId6"/>
              </a:rPr>
              <a:t>PROJECTES  </a:t>
            </a:r>
            <a:r>
              <a:rPr lang="es-ES" sz="1600" b="1" dirty="0" smtClean="0">
                <a:latin typeface="Arial" charset="0"/>
                <a:cs typeface="Arial" charset="0"/>
                <a:hlinkClick r:id="rId6"/>
              </a:rPr>
              <a:t/>
            </a:r>
            <a:br>
              <a:rPr lang="es-ES" sz="1600" b="1" dirty="0" smtClean="0">
                <a:latin typeface="Arial" charset="0"/>
                <a:cs typeface="Arial" charset="0"/>
                <a:hlinkClick r:id="rId6"/>
              </a:rPr>
            </a:br>
            <a:r>
              <a:rPr lang="es-ES" sz="1600" b="1" dirty="0" smtClean="0">
                <a:latin typeface="Arial" charset="0"/>
                <a:cs typeface="Arial" charset="0"/>
                <a:hlinkClick r:id="rId6"/>
              </a:rPr>
              <a:t>(</a:t>
            </a:r>
            <a:r>
              <a:rPr lang="es-ES" sz="1600" b="1" dirty="0">
                <a:latin typeface="Arial" charset="0"/>
                <a:cs typeface="Arial" charset="0"/>
                <a:hlinkClick r:id="rId6"/>
              </a:rPr>
              <a:t>en </a:t>
            </a:r>
            <a:r>
              <a:rPr lang="es-ES" sz="1600" b="1" dirty="0" err="1">
                <a:latin typeface="Arial" charset="0"/>
                <a:cs typeface="Arial" charset="0"/>
                <a:hlinkClick r:id="rId6"/>
              </a:rPr>
              <a:t>xarxa</a:t>
            </a:r>
            <a:r>
              <a:rPr lang="es-ES" sz="1600" b="1" dirty="0">
                <a:latin typeface="Arial" charset="0"/>
                <a:cs typeface="Arial" charset="0"/>
                <a:hlinkClick r:id="rId6"/>
              </a:rPr>
              <a:t>, </a:t>
            </a:r>
            <a:r>
              <a:rPr lang="es-ES" sz="1600" b="1" dirty="0" err="1">
                <a:latin typeface="Arial" charset="0"/>
                <a:cs typeface="Arial" charset="0"/>
                <a:hlinkClick r:id="rId6"/>
              </a:rPr>
              <a:t>telemàtics</a:t>
            </a:r>
            <a:r>
              <a:rPr lang="es-ES" sz="1600" b="1" dirty="0">
                <a:latin typeface="Arial" charset="0"/>
                <a:cs typeface="Arial" charset="0"/>
                <a:hlinkClick r:id="rId6"/>
              </a:rPr>
              <a:t> </a:t>
            </a:r>
            <a:r>
              <a:rPr lang="es-ES" sz="1600" b="1" dirty="0" err="1">
                <a:latin typeface="Arial" charset="0"/>
                <a:cs typeface="Arial" charset="0"/>
                <a:hlinkClick r:id="rId6"/>
              </a:rPr>
              <a:t>col·laboratius</a:t>
            </a:r>
            <a:r>
              <a:rPr lang="es-ES" sz="1600" b="1" dirty="0">
                <a:latin typeface="Arial" charset="0"/>
                <a:cs typeface="Arial" charset="0"/>
                <a:hlinkClick r:id="rId6"/>
              </a:rPr>
              <a:t>, </a:t>
            </a:r>
            <a:r>
              <a:rPr lang="es-ES" sz="1600" b="1" dirty="0" err="1">
                <a:latin typeface="Arial" charset="0"/>
                <a:cs typeface="Arial" charset="0"/>
                <a:hlinkClick r:id="rId6"/>
              </a:rPr>
              <a:t>interdiscplinars</a:t>
            </a:r>
            <a:r>
              <a:rPr lang="es-ES" sz="1600" b="1" dirty="0" smtClean="0">
                <a:latin typeface="Arial" charset="0"/>
                <a:cs typeface="Arial" charset="0"/>
                <a:hlinkClick r:id="rId6"/>
              </a:rPr>
              <a:t>...)</a:t>
            </a:r>
            <a:r>
              <a:rPr lang="es-ES" sz="1600" b="1" dirty="0" smtClean="0">
                <a:latin typeface="Arial" charset="0"/>
                <a:cs typeface="Arial" charset="0"/>
              </a:rPr>
              <a:t/>
            </a:r>
            <a:br>
              <a:rPr lang="es-ES" sz="1600" b="1" dirty="0" smtClean="0">
                <a:latin typeface="Arial" charset="0"/>
                <a:cs typeface="Arial" charset="0"/>
              </a:rPr>
            </a:br>
            <a:endParaRPr lang="es-ES" sz="800" b="1" dirty="0" smtClean="0">
              <a:latin typeface="Arial" charset="0"/>
              <a:cs typeface="Arial" charset="0"/>
            </a:endParaRPr>
          </a:p>
          <a:p>
            <a:pPr>
              <a:spcBef>
                <a:spcPct val="50000"/>
              </a:spcBef>
            </a:pPr>
            <a:endParaRPr lang="es-ES" sz="1600" b="1" dirty="0">
              <a:latin typeface="Arial" charset="0"/>
              <a:cs typeface="Arial" charset="0"/>
            </a:endParaRPr>
          </a:p>
        </p:txBody>
      </p:sp>
      <p:sp>
        <p:nvSpPr>
          <p:cNvPr id="225299" name="Text Box 19"/>
          <p:cNvSpPr txBox="1">
            <a:spLocks noChangeArrowheads="1"/>
          </p:cNvSpPr>
          <p:nvPr/>
        </p:nvSpPr>
        <p:spPr bwMode="auto">
          <a:xfrm>
            <a:off x="1043608" y="3861048"/>
            <a:ext cx="1081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 smtClean="0">
                <a:latin typeface="Arial" charset="0"/>
                <a:cs typeface="Arial" charset="0"/>
                <a:hlinkClick r:id="rId7"/>
              </a:rPr>
              <a:t>LES TAF</a:t>
            </a:r>
            <a:endParaRPr lang="es-ES" sz="1600" b="1" dirty="0">
              <a:latin typeface="Arial" charset="0"/>
              <a:cs typeface="Arial" charset="0"/>
            </a:endParaRPr>
          </a:p>
        </p:txBody>
      </p:sp>
      <p:sp>
        <p:nvSpPr>
          <p:cNvPr id="225300" name="Text Box 20"/>
          <p:cNvSpPr txBox="1">
            <a:spLocks noChangeArrowheads="1"/>
          </p:cNvSpPr>
          <p:nvPr/>
        </p:nvSpPr>
        <p:spPr bwMode="auto">
          <a:xfrm>
            <a:off x="1043608" y="4365104"/>
            <a:ext cx="2160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latin typeface="Arial" charset="0"/>
                <a:cs typeface="Arial" charset="0"/>
                <a:hlinkClick r:id="rId8"/>
              </a:rPr>
              <a:t>VIATGES VIRTUALS</a:t>
            </a:r>
            <a:endParaRPr lang="es-ES" sz="1600" b="1" dirty="0">
              <a:latin typeface="Arial" charset="0"/>
              <a:cs typeface="Arial" charset="0"/>
            </a:endParaRPr>
          </a:p>
        </p:txBody>
      </p:sp>
      <p:sp>
        <p:nvSpPr>
          <p:cNvPr id="225301" name="Text Box 21"/>
          <p:cNvSpPr txBox="1">
            <a:spLocks noChangeArrowheads="1"/>
          </p:cNvSpPr>
          <p:nvPr/>
        </p:nvSpPr>
        <p:spPr bwMode="auto">
          <a:xfrm>
            <a:off x="1043608" y="4941168"/>
            <a:ext cx="17541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600" b="1" dirty="0">
                <a:latin typeface="Arial" charset="0"/>
                <a:cs typeface="Arial" charset="0"/>
                <a:hlinkClick r:id="rId9"/>
              </a:rPr>
              <a:t>WEBGINCANAS</a:t>
            </a:r>
            <a:endParaRPr lang="es-ES" sz="1600" b="1" dirty="0">
              <a:latin typeface="Arial" charset="0"/>
              <a:cs typeface="Arial" charset="0"/>
            </a:endParaRPr>
          </a:p>
        </p:txBody>
      </p:sp>
      <p:sp>
        <p:nvSpPr>
          <p:cNvPr id="225302" name="Text Box 22"/>
          <p:cNvSpPr txBox="1">
            <a:spLocks noChangeArrowheads="1"/>
          </p:cNvSpPr>
          <p:nvPr/>
        </p:nvSpPr>
        <p:spPr bwMode="auto">
          <a:xfrm>
            <a:off x="4716016" y="2204864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latin typeface="Arial" charset="0"/>
                <a:cs typeface="Arial" charset="0"/>
                <a:hlinkClick r:id="rId10"/>
              </a:rPr>
              <a:t>WEBTASKS</a:t>
            </a:r>
            <a:endParaRPr lang="es-ES" sz="1600" b="1" dirty="0">
              <a:latin typeface="Arial" charset="0"/>
              <a:cs typeface="Arial" charset="0"/>
            </a:endParaRPr>
          </a:p>
        </p:txBody>
      </p:sp>
      <p:sp>
        <p:nvSpPr>
          <p:cNvPr id="225303" name="Text Box 23"/>
          <p:cNvSpPr txBox="1">
            <a:spLocks noChangeArrowheads="1"/>
          </p:cNvSpPr>
          <p:nvPr/>
        </p:nvSpPr>
        <p:spPr bwMode="auto">
          <a:xfrm>
            <a:off x="1043608" y="5517232"/>
            <a:ext cx="2590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dirty="0">
                <a:latin typeface="Arial" charset="0"/>
                <a:cs typeface="Arial" charset="0"/>
              </a:rPr>
              <a:t>WEBQUEST</a:t>
            </a:r>
          </a:p>
        </p:txBody>
      </p:sp>
      <p:pic>
        <p:nvPicPr>
          <p:cNvPr id="43010" name="Picture 2" descr="http://www.tressisens.net/primer1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60232" y="3356992"/>
            <a:ext cx="2314575" cy="3295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0" grpId="0" autoUpdateAnimBg="0"/>
      <p:bldP spid="225294" grpId="0" autoUpdateAnimBg="0"/>
      <p:bldP spid="225295" grpId="0" autoUpdateAnimBg="0"/>
      <p:bldP spid="225296" grpId="0" autoUpdateAnimBg="0"/>
      <p:bldP spid="225298" grpId="0" autoUpdateAnimBg="0"/>
      <p:bldP spid="225299" grpId="0" autoUpdateAnimBg="0"/>
      <p:bldP spid="225300" grpId="0" autoUpdateAnimBg="0"/>
      <p:bldP spid="225301" grpId="0" autoUpdateAnimBg="0"/>
      <p:bldP spid="225302" grpId="0" autoUpdateAnimBg="0"/>
      <p:bldP spid="22530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universalbaby.es/wp-content/solucion-para-que-los-ninos-le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7344816" cy="4896544"/>
          </a:xfrm>
          <a:prstGeom prst="rect">
            <a:avLst/>
          </a:prstGeom>
          <a:noFill/>
        </p:spPr>
      </p:pic>
      <p:cxnSp>
        <p:nvCxnSpPr>
          <p:cNvPr id="4" name="3 Conector recto de flecha">
            <a:hlinkClick r:id="rId3" action="ppaction://hlinksldjump"/>
          </p:cNvPr>
          <p:cNvCxnSpPr/>
          <p:nvPr/>
        </p:nvCxnSpPr>
        <p:spPr>
          <a:xfrm>
            <a:off x="5724128" y="764704"/>
            <a:ext cx="2304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117939">
            <a:off x="819150" y="485775"/>
            <a:ext cx="7062788" cy="5732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891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5143500"/>
            <a:ext cx="4892675" cy="1714500"/>
          </a:xfrm>
        </p:spPr>
        <p:txBody>
          <a:bodyPr rIns="35717"/>
          <a:lstStyle/>
          <a:p>
            <a:pPr eaLnBrk="1" hangingPunct="1"/>
            <a:r>
              <a:rPr lang="en-US" sz="8000" b="1" smtClean="0">
                <a:solidFill>
                  <a:schemeClr val="tx1"/>
                </a:solidFill>
                <a:latin typeface="Verdana" pitchFamily="34" charset="0"/>
              </a:rPr>
              <a:t>Eines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7988" cy="10063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/>
          </p:cNvSpPr>
          <p:nvPr/>
        </p:nvSpPr>
        <p:spPr bwMode="auto">
          <a:xfrm>
            <a:off x="0" y="1946275"/>
            <a:ext cx="9205913" cy="2295525"/>
          </a:xfrm>
          <a:prstGeom prst="rect">
            <a:avLst/>
          </a:prstGeom>
          <a:solidFill>
            <a:schemeClr val="accent1">
              <a:alpha val="79999"/>
            </a:scheme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ca-E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93763" y="1700213"/>
            <a:ext cx="7358062" cy="2184400"/>
            <a:chOff x="0" y="-72"/>
            <a:chExt cx="6592" cy="1956"/>
          </a:xfrm>
        </p:grpSpPr>
        <p:sp>
          <p:nvSpPr>
            <p:cNvPr id="39941" name="Rectangle 5"/>
            <p:cNvSpPr>
              <a:spLocks/>
            </p:cNvSpPr>
            <p:nvPr/>
          </p:nvSpPr>
          <p:spPr bwMode="auto">
            <a:xfrm>
              <a:off x="0" y="348"/>
              <a:ext cx="6592" cy="153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642938"/>
              <a:r>
                <a:rPr lang="en-US" sz="5100">
                  <a:solidFill>
                    <a:srgbClr val="FFFFFF"/>
                  </a:solidFill>
                  <a:latin typeface="Gill Sans" charset="0"/>
                  <a:sym typeface="Gill Sans" charset="0"/>
                </a:rPr>
                <a:t>Hi han centenars d’eines “Web 2.0”</a:t>
              </a:r>
            </a:p>
          </p:txBody>
        </p:sp>
        <p:sp>
          <p:nvSpPr>
            <p:cNvPr id="39942" name="Rectangle 6"/>
            <p:cNvSpPr>
              <a:spLocks/>
            </p:cNvSpPr>
            <p:nvPr/>
          </p:nvSpPr>
          <p:spPr bwMode="auto">
            <a:xfrm>
              <a:off x="3424" y="-72"/>
              <a:ext cx="1785" cy="9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642938"/>
              <a:r>
                <a:rPr lang="en-US" sz="5100">
                  <a:solidFill>
                    <a:srgbClr val="FFFFFF"/>
                  </a:solidFill>
                  <a:latin typeface="Handwriting - Dakota" charset="0"/>
                  <a:sym typeface="Handwriting - Dakota" charset="0"/>
                </a:rPr>
                <a:t>milers</a:t>
              </a:r>
            </a:p>
          </p:txBody>
        </p:sp>
        <p:pic>
          <p:nvPicPr>
            <p:cNvPr id="39943" name="Picture 7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99" y="831"/>
              <a:ext cx="2648" cy="2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619776" presetClass="entr" presetSubtype="4010384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/>
          </p:cNvSpPr>
          <p:nvPr/>
        </p:nvSpPr>
        <p:spPr bwMode="auto">
          <a:xfrm>
            <a:off x="4572000" y="484188"/>
            <a:ext cx="0" cy="549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642938"/>
            <a:endParaRPr lang="en-US" sz="3600">
              <a:solidFill>
                <a:srgbClr val="FFFFFF"/>
              </a:solidFill>
              <a:latin typeface="Gill Sans" charset="0"/>
              <a:sym typeface="Gill Sans" charset="0"/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838200" y="4572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E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Per exemple.... Aquesta web !</a:t>
            </a:r>
          </a:p>
        </p:txBody>
      </p:sp>
      <p:sp>
        <p:nvSpPr>
          <p:cNvPr id="40964" name="Text Box 8"/>
          <p:cNvSpPr txBox="1">
            <a:spLocks noChangeArrowheads="1"/>
          </p:cNvSpPr>
          <p:nvPr/>
        </p:nvSpPr>
        <p:spPr bwMode="auto">
          <a:xfrm>
            <a:off x="1295400" y="12192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>
                <a:hlinkClick r:id="rId2"/>
              </a:rPr>
              <a:t>http://cooltoolsforschools.wikispaces.com/</a:t>
            </a:r>
            <a:r>
              <a:rPr lang="es-ES"/>
              <a:t> </a:t>
            </a:r>
          </a:p>
        </p:txBody>
      </p:sp>
      <p:pic>
        <p:nvPicPr>
          <p:cNvPr id="4096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133600"/>
            <a:ext cx="6243638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>
            <a:hlinkClick r:id="rId4" action="ppaction://hlinksldjump"/>
          </p:cNvPr>
          <p:cNvCxnSpPr/>
          <p:nvPr/>
        </p:nvCxnSpPr>
        <p:spPr>
          <a:xfrm rot="10800000">
            <a:off x="539552" y="6525344"/>
            <a:ext cx="14401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3 CuadroTexto"/>
          <p:cNvSpPr txBox="1">
            <a:spLocks noChangeArrowheads="1"/>
          </p:cNvSpPr>
          <p:nvPr/>
        </p:nvSpPr>
        <p:spPr bwMode="auto">
          <a:xfrm>
            <a:off x="1258888" y="1268413"/>
            <a:ext cx="6553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6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Tenim</a:t>
            </a:r>
            <a:r>
              <a:rPr lang="es-ES" sz="6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...</a:t>
            </a:r>
          </a:p>
          <a:p>
            <a:r>
              <a:rPr lang="es-ES" dirty="0"/>
              <a:t>     </a:t>
            </a:r>
            <a:endParaRPr lang="ca-ES" dirty="0"/>
          </a:p>
        </p:txBody>
      </p:sp>
      <p:sp>
        <p:nvSpPr>
          <p:cNvPr id="41987" name="4 CuadroTexto"/>
          <p:cNvSpPr txBox="1">
            <a:spLocks noChangeArrowheads="1"/>
          </p:cNvSpPr>
          <p:nvPr/>
        </p:nvSpPr>
        <p:spPr bwMode="auto">
          <a:xfrm>
            <a:off x="971600" y="3429000"/>
            <a:ext cx="64087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Eines</a:t>
            </a:r>
            <a:endParaRPr lang="es-E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Metodologies</a:t>
            </a:r>
            <a:endParaRPr lang="es-E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 ganes de transformar </a:t>
            </a:r>
            <a:r>
              <a:rPr lang="es-E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l’educació</a:t>
            </a:r>
            <a:endParaRPr lang="ca-E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987824" y="76470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ELS ORDINADORS</a:t>
            </a:r>
            <a:r>
              <a:rPr lang="es-ES" dirty="0" smtClean="0"/>
              <a:t>,</a:t>
            </a:r>
            <a:endParaRPr lang="ca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899592" y="76470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INTERNET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99592" y="1340768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>
                <a:latin typeface="Arial" pitchFamily="34" charset="0"/>
                <a:cs typeface="Arial" pitchFamily="34" charset="0"/>
              </a:rPr>
              <a:t>HAN DE SER L’EXCUSA </a:t>
            </a:r>
            <a:endParaRPr lang="ca-E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971600" y="2276872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PER LA TRANSFORMACIÓ DE L’EDUCACIÓ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55776" y="764704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I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6 Imagen" descr="Dsc042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620688"/>
            <a:ext cx="7672288" cy="575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32656"/>
            <a:ext cx="3911923" cy="292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971600" y="3573016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TENIM UNA FINESTRA OBERTA A LA INFORMACIÓ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99592" y="4581128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UNA INFORMACIÓ REAL I ACTUALITZADA</a:t>
            </a:r>
            <a:endParaRPr lang="ca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09600"/>
            <a:ext cx="7696200" cy="592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962400" y="1066800"/>
            <a:ext cx="4470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4000" b="1">
                <a:solidFill>
                  <a:srgbClr val="FFFF00"/>
                </a:solidFill>
                <a:latin typeface="Arial" pitchFamily="34" charset="0"/>
              </a:rPr>
              <a:t>EL NOU ROL DEL</a:t>
            </a:r>
            <a:br>
              <a:rPr lang="es-ES" sz="4000" b="1">
                <a:solidFill>
                  <a:srgbClr val="FFFF00"/>
                </a:solidFill>
                <a:latin typeface="Arial" pitchFamily="34" charset="0"/>
              </a:rPr>
            </a:br>
            <a:r>
              <a:rPr lang="es-ES" sz="4000" b="1">
                <a:solidFill>
                  <a:srgbClr val="FFFF00"/>
                </a:solidFill>
                <a:latin typeface="Arial" pitchFamily="34" charset="0"/>
              </a:rPr>
              <a:t>     PROFESSOR</a:t>
            </a:r>
            <a:r>
              <a:rPr lang="es-ES" sz="4000" b="1">
                <a:latin typeface="Arial" pitchFamily="34" charset="0"/>
              </a:rPr>
              <a:t> </a:t>
            </a:r>
            <a:r>
              <a:rPr lang="es-ES" sz="4000" b="1">
                <a:solidFill>
                  <a:srgbClr val="FFFF00"/>
                </a:solidFill>
                <a:latin typeface="Arial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990600" y="1828800"/>
            <a:ext cx="723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7200" b="1">
                <a:latin typeface="Arial" pitchFamily="34" charset="0"/>
              </a:rPr>
              <a:t>LES COSES CANVIEN...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62000"/>
            <a:ext cx="4191000" cy="57912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04800"/>
            <a:ext cx="4203700" cy="5791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539552" y="620688"/>
            <a:ext cx="79248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ca-ES" sz="2000" dirty="0">
                <a:latin typeface="Arial" pitchFamily="34" charset="0"/>
              </a:rPr>
              <a:t>Els rols que tradicionalment han assumit els docents, ensenyant un </a:t>
            </a:r>
            <a:r>
              <a:rPr lang="ca-ES" sz="2000" dirty="0" err="1">
                <a:solidFill>
                  <a:srgbClr val="000000"/>
                </a:solidFill>
                <a:latin typeface="Arial" pitchFamily="34" charset="0"/>
              </a:rPr>
              <a:t>curriculum</a:t>
            </a:r>
            <a:r>
              <a:rPr lang="ca-ES" sz="2000" dirty="0">
                <a:latin typeface="Arial" pitchFamily="34" charset="0"/>
              </a:rPr>
              <a:t> caracteritzat per continguts acadèmics, avui en dia resulten inadequats.</a:t>
            </a:r>
            <a:br>
              <a:rPr lang="ca-ES" sz="2000" dirty="0">
                <a:latin typeface="Arial" pitchFamily="34" charset="0"/>
              </a:rPr>
            </a:br>
            <a:endParaRPr lang="es-ES" sz="2000" dirty="0">
              <a:latin typeface="Arial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40767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564904"/>
            <a:ext cx="38750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12474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>
                <a:latin typeface="Arial" pitchFamily="34" charset="0"/>
              </a:rPr>
              <a:t>Als alumnes els arriba la informació per múltiples vies: la televisió, radio, ordinadors, Internet, recursos culturals de les ciutats, etc.</a:t>
            </a:r>
            <a:endParaRPr lang="es-ES" dirty="0">
              <a:latin typeface="Arial" pitchFamily="34" charset="0"/>
            </a:endParaRPr>
          </a:p>
        </p:txBody>
      </p:sp>
      <p:pic>
        <p:nvPicPr>
          <p:cNvPr id="3" name="2 Imagen" descr="botel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933056"/>
            <a:ext cx="6070600" cy="2197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81000" y="381000"/>
            <a:ext cx="655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ca-ES" dirty="0">
                <a:latin typeface="Arial" pitchFamily="34" charset="0"/>
              </a:rPr>
              <a:t>El paper del professor hauria de canviar</a:t>
            </a:r>
            <a:endParaRPr lang="es-ES" dirty="0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81000" y="685800"/>
            <a:ext cx="838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a-ES" sz="2000">
                <a:latin typeface="Arial" pitchFamily="34" charset="0"/>
              </a:rPr>
              <a:t>des d'una concepció purament distribuïdora d'informació i coneixement</a:t>
            </a:r>
            <a:endParaRPr lang="es-ES" sz="2000">
              <a:latin typeface="Arial" pitchFamily="34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381000" y="1196752"/>
            <a:ext cx="876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a-ES" sz="2000" dirty="0">
                <a:latin typeface="Arial" pitchFamily="34" charset="0"/>
              </a:rPr>
              <a:t>cap a una persona que és capaç de crear i orquestrar ambients d'aprenentatge complexos,</a:t>
            </a:r>
            <a:endParaRPr lang="es-ES" sz="2000" dirty="0">
              <a:latin typeface="Arial" pitchFamily="34" charset="0"/>
            </a:endParaRP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563888" y="1484784"/>
            <a:ext cx="543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a-ES" sz="2000" dirty="0" smtClean="0">
                <a:latin typeface="Arial" pitchFamily="34" charset="0"/>
              </a:rPr>
              <a:t>implicant </a:t>
            </a:r>
            <a:r>
              <a:rPr lang="ca-ES" sz="2000" dirty="0">
                <a:latin typeface="Arial" pitchFamily="34" charset="0"/>
              </a:rPr>
              <a:t>els alumnes en activitats apropiades</a:t>
            </a:r>
            <a:r>
              <a:rPr lang="ca-ES" dirty="0">
                <a:latin typeface="Arial" pitchFamily="34" charset="0"/>
              </a:rPr>
              <a:t>,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395536" y="1844824"/>
            <a:ext cx="838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a-ES" sz="2000" dirty="0">
                <a:latin typeface="Arial" pitchFamily="34" charset="0"/>
              </a:rPr>
              <a:t>de manera </a:t>
            </a:r>
            <a:r>
              <a:rPr lang="ca-ES" sz="2000" dirty="0" smtClean="0">
                <a:latin typeface="Arial" pitchFamily="34" charset="0"/>
              </a:rPr>
              <a:t>puguin </a:t>
            </a:r>
            <a:r>
              <a:rPr lang="ca-ES" sz="2000" dirty="0">
                <a:latin typeface="Arial" pitchFamily="34" charset="0"/>
              </a:rPr>
              <a:t>construir la seva pròpia </a:t>
            </a:r>
            <a:r>
              <a:rPr lang="ca-ES" sz="2000" dirty="0" smtClean="0">
                <a:latin typeface="Arial" pitchFamily="34" charset="0"/>
              </a:rPr>
              <a:t>comprensió, el seu propi coneixement...</a:t>
            </a:r>
            <a:endParaRPr lang="es-ES" sz="1400" dirty="0">
              <a:latin typeface="Comic Sans MS" pitchFamily="66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395536" y="2780928"/>
            <a:ext cx="650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dirty="0">
                <a:latin typeface="Arial" pitchFamily="34" charset="0"/>
              </a:rPr>
              <a:t>acompanyant-los en el procés d'aprenentatge.</a:t>
            </a:r>
            <a:r>
              <a:rPr lang="es-ES" sz="1400" dirty="0">
                <a:latin typeface="Comic Sans MS" pitchFamily="66" charset="0"/>
              </a:rPr>
              <a:t> </a:t>
            </a:r>
          </a:p>
        </p:txBody>
      </p:sp>
      <p:pic>
        <p:nvPicPr>
          <p:cNvPr id="10242" name="Picture 2" descr="http://www.equimar.com/minolta/fotos/bizhub7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21840"/>
            <a:ext cx="3553178" cy="3048128"/>
          </a:xfrm>
          <a:prstGeom prst="rect">
            <a:avLst/>
          </a:prstGeom>
        </p:spPr>
      </p:pic>
      <p:pic>
        <p:nvPicPr>
          <p:cNvPr id="10244" name="Picture 4" descr="http://www.tressisens.net/idees/agencia/experi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7" y="3573016"/>
            <a:ext cx="3840427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utoUpdateAnimBg="0"/>
      <p:bldP spid="6151" grpId="0" autoUpdateAnimBg="0"/>
      <p:bldP spid="6152" grpId="0" autoUpdateAnimBg="0"/>
      <p:bldP spid="6153" grpId="0" autoUpdateAnimBg="0"/>
      <p:bldP spid="6154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31032" y="476672"/>
            <a:ext cx="87129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000" b="1" i="1" dirty="0" smtClean="0"/>
              <a:t>L'altre dia, a la classe de 4t, la conversa entre mestres i alumnat era la següent:</a:t>
            </a:r>
            <a:endParaRPr lang="ca-ES" sz="2000" dirty="0" smtClean="0"/>
          </a:p>
          <a:p>
            <a:r>
              <a:rPr lang="ca-ES" sz="2000" b="1" i="1" dirty="0" smtClean="0"/>
              <a:t>"mestres: -Entreu al </a:t>
            </a:r>
            <a:r>
              <a:rPr lang="ca-ES" sz="2000" b="1" i="1" dirty="0" err="1" smtClean="0"/>
              <a:t>moodle</a:t>
            </a:r>
            <a:r>
              <a:rPr lang="ca-ES" sz="2000" b="1" i="1" dirty="0" smtClean="0"/>
              <a:t> de l'escola, busqueu el curs, observeu atentament els vídeos i escriviu a la </a:t>
            </a:r>
            <a:r>
              <a:rPr lang="ca-ES" sz="2000" b="1" i="1" dirty="0" err="1" smtClean="0"/>
              <a:t>wiki</a:t>
            </a:r>
            <a:r>
              <a:rPr lang="ca-ES" sz="2000" b="1" i="1" dirty="0" smtClean="0"/>
              <a:t> les vostres conclusions. El text que haurem fet entre tots servirà per escriure el post del bloc de la classe.</a:t>
            </a:r>
            <a:endParaRPr lang="ca-ES" sz="2000" dirty="0" smtClean="0"/>
          </a:p>
          <a:p>
            <a:r>
              <a:rPr lang="ca-ES" sz="2000" b="1" i="1" dirty="0" smtClean="0"/>
              <a:t>alumnes: - I esborrem el que hi ha abans?</a:t>
            </a:r>
            <a:endParaRPr lang="ca-ES" sz="2000" dirty="0" smtClean="0"/>
          </a:p>
          <a:p>
            <a:r>
              <a:rPr lang="ca-ES" sz="2000" b="1" i="1" dirty="0" smtClean="0"/>
              <a:t>mestres: -No, no, a l'historial ja veurem qui ha escrit i què ha escrit. No esborreu res.“</a:t>
            </a:r>
          </a:p>
          <a:p>
            <a:endParaRPr lang="ca-ES" dirty="0" smtClean="0"/>
          </a:p>
          <a:p>
            <a:r>
              <a:rPr lang="ca-ES" b="1" dirty="0" smtClean="0"/>
              <a:t>Aquestes i altres converses han de ser habituals a les escoles, les eines web2.0 i altres eines ens permeten que l'alumne sigui protagonista del seu aprenentatge, que millori la seva autonomia i que tant alumnes com mestres tinguem eines més completes d'avaluació.</a:t>
            </a:r>
          </a:p>
          <a:p>
            <a:endParaRPr lang="es-ES" b="1" dirty="0" smtClean="0"/>
          </a:p>
          <a:p>
            <a:endParaRPr lang="ca-ES" dirty="0" smtClean="0"/>
          </a:p>
          <a:p>
            <a:r>
              <a:rPr lang="ca-ES" b="1" dirty="0" smtClean="0"/>
              <a:t>Bloc: </a:t>
            </a:r>
            <a:r>
              <a:rPr lang="ca-ES" b="1" dirty="0" smtClean="0">
                <a:hlinkClick r:id="rId2" tooltip="Bitàcola deMestraTic"/>
              </a:rPr>
              <a:t>Bitàcola </a:t>
            </a:r>
            <a:r>
              <a:rPr lang="ca-ES" b="1" dirty="0" err="1" smtClean="0">
                <a:hlinkClick r:id="rId2" tooltip="Bitàcola deMestraTic"/>
              </a:rPr>
              <a:t>deMestraTic</a:t>
            </a:r>
            <a:r>
              <a:rPr lang="ca-ES" b="1" dirty="0" smtClean="0"/>
              <a:t> Anna Pérez. CEIP DRASANES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925" y="501650"/>
            <a:ext cx="7804150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3705225" y="1446213"/>
            <a:ext cx="4760913" cy="5241925"/>
          </a:xfrm>
        </p:spPr>
        <p:txBody>
          <a:bodyPr rIns="35717"/>
          <a:lstStyle/>
          <a:p>
            <a:pPr eaLnBrk="1" hangingPunct="1">
              <a:defRPr/>
            </a:pP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Algunes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idees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per a </a:t>
            </a: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dissenyar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activitats</a:t>
            </a:r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TAC </a:t>
            </a:r>
            <a:r>
              <a:rPr lang="en-US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coherents</a:t>
            </a:r>
            <a:endParaRPr lang="en-US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226096" y="6093296"/>
            <a:ext cx="7917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dirty="0" err="1">
                <a:solidFill>
                  <a:schemeClr val="bg1"/>
                </a:solidFill>
                <a:latin typeface="Verdana" pitchFamily="34" charset="0"/>
              </a:rPr>
              <a:t>Tret</a:t>
            </a:r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Verdana" pitchFamily="34" charset="0"/>
              </a:rPr>
              <a:t>d’una</a:t>
            </a:r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Verdana" pitchFamily="34" charset="0"/>
              </a:rPr>
              <a:t>xerrada</a:t>
            </a:r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s-ES" b="1" dirty="0" smtClean="0">
                <a:solidFill>
                  <a:schemeClr val="bg1"/>
                </a:solidFill>
                <a:latin typeface="Verdana" pitchFamily="34" charset="0"/>
              </a:rPr>
              <a:t>del </a:t>
            </a:r>
            <a:r>
              <a:rPr lang="es-ES" b="1" dirty="0" err="1" smtClean="0">
                <a:solidFill>
                  <a:schemeClr val="bg1"/>
                </a:solidFill>
                <a:latin typeface="Verdana" pitchFamily="34" charset="0"/>
              </a:rPr>
              <a:t>meu</a:t>
            </a:r>
            <a:r>
              <a:rPr lang="es-ES" b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Verdana" pitchFamily="34" charset="0"/>
              </a:rPr>
              <a:t>amic</a:t>
            </a:r>
            <a:r>
              <a:rPr lang="es-ES" b="1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s-ES" b="1" dirty="0">
                <a:solidFill>
                  <a:schemeClr val="bg1"/>
                </a:solidFill>
                <a:latin typeface="Verdana" pitchFamily="34" charset="0"/>
              </a:rPr>
              <a:t>Jordi </a:t>
            </a:r>
            <a:r>
              <a:rPr lang="es-ES" b="1" dirty="0" err="1">
                <a:solidFill>
                  <a:schemeClr val="bg1"/>
                </a:solidFill>
                <a:latin typeface="Verdana" pitchFamily="34" charset="0"/>
              </a:rPr>
              <a:t>Adell</a:t>
            </a:r>
            <a:endParaRPr lang="es-ES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0" y="304800"/>
            <a:ext cx="9144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ca-ES" sz="4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   </a:t>
            </a: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1. </a:t>
            </a: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Dissenyar activitats TAC no és aprendre tecnologia sinó aprendre altres coses...</a:t>
            </a:r>
            <a:endParaRPr lang="es-ES" sz="360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1371600" y="2133600"/>
            <a:ext cx="69183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defRPr/>
            </a:pPr>
            <a:r>
              <a:rPr lang="ca-ES" sz="5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fer coses amb les TIC</a:t>
            </a:r>
            <a:r>
              <a:rPr lang="ca-ES" sz="1200">
                <a:solidFill>
                  <a:schemeClr val="bg1"/>
                </a:solidFill>
              </a:rPr>
              <a:t>.</a:t>
            </a:r>
            <a:r>
              <a:rPr lang="es-ES" sz="9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304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429000"/>
            <a:ext cx="3902075" cy="292735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228600" y="609600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2. Les activitats han de ser perquè els alumnes facin coses...</a:t>
            </a:r>
            <a:r>
              <a:rPr lang="ca-ES" sz="4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endParaRPr lang="es-ES" sz="400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5486400" y="1219200"/>
            <a:ext cx="3067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(no el profe )</a:t>
            </a:r>
            <a:endParaRPr lang="es-ES" sz="400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 charset="0"/>
            </a:endParaRPr>
          </a:p>
        </p:txBody>
      </p:sp>
      <p:pic>
        <p:nvPicPr>
          <p:cNvPr id="45060" name="Picture 4" descr="http://www.tressisens.net/idees/agencia/experi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505200"/>
            <a:ext cx="3429000" cy="257175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0" grpId="0" autoUpdateAnimBg="0"/>
      <p:bldP spid="232451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304800" y="457200"/>
            <a:ext cx="77724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3. Orientades a l’aprenentatge cooperatiu,</a:t>
            </a:r>
            <a:r>
              <a:rPr lang="ca-ES" sz="4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endParaRPr lang="es-ES"/>
          </a:p>
        </p:txBody>
      </p:sp>
      <p:pic>
        <p:nvPicPr>
          <p:cNvPr id="2344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438400"/>
            <a:ext cx="5334000" cy="4002088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2514600" y="990600"/>
            <a:ext cx="5916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sz="40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aprofitar el talent del grup...</a:t>
            </a:r>
            <a:r>
              <a:rPr lang="es-ES" sz="9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8" grpId="0" autoUpdateAnimBg="0"/>
      <p:bldP spid="234500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685800" y="838200"/>
            <a:ext cx="7848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ca-ES" sz="4000">
                <a:latin typeface="Arial" charset="0"/>
              </a:rPr>
              <a:t>  </a:t>
            </a: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4. Fer servir cada eina per allò que li és més propi,</a:t>
            </a:r>
            <a:r>
              <a:rPr lang="ca-ES" sz="4000">
                <a:latin typeface="Arial" charset="0"/>
              </a:rPr>
              <a:t> </a:t>
            </a:r>
            <a:endParaRPr lang="es-ES" sz="4000">
              <a:latin typeface="Arial" charset="0"/>
            </a:endParaRPr>
          </a:p>
        </p:txBody>
      </p:sp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762000" y="2209800"/>
            <a:ext cx="73596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(un bloc no serveix com a base </a:t>
            </a:r>
          </a:p>
          <a:p>
            <a:pPr>
              <a:defRPr/>
            </a:pP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de dades)</a:t>
            </a:r>
            <a:endParaRPr lang="es-ES" sz="400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 charset="0"/>
            </a:endParaRPr>
          </a:p>
        </p:txBody>
      </p:sp>
      <p:pic>
        <p:nvPicPr>
          <p:cNvPr id="47108" name="Picture 4" descr="http://62.15.226.148/auto40/2674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505200"/>
            <a:ext cx="5143500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6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6" grpId="0" autoUpdateAnimBg="0"/>
      <p:bldP spid="23654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ChangeArrowheads="1"/>
          </p:cNvSpPr>
          <p:nvPr/>
        </p:nvSpPr>
        <p:spPr bwMode="auto">
          <a:xfrm>
            <a:off x="0" y="304800"/>
            <a:ext cx="91440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ca-ES" sz="4000">
                <a:latin typeface="Arial" charset="0"/>
              </a:rPr>
              <a:t>     </a:t>
            </a: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5. Cal que els alumnes treballin amb la informació, no que la passin d'un lloc a un altre...</a:t>
            </a:r>
            <a:r>
              <a:rPr lang="ca-ES" sz="4000">
                <a:latin typeface="Arial" charset="0"/>
              </a:rPr>
              <a:t> </a:t>
            </a:r>
            <a:endParaRPr lang="es-ES"/>
          </a:p>
        </p:txBody>
      </p:sp>
      <p:pic>
        <p:nvPicPr>
          <p:cNvPr id="48131" name="Picture 3" descr="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981200"/>
            <a:ext cx="495141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609600" y="3810000"/>
            <a:ext cx="47244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Cal provocar</a:t>
            </a:r>
          </a:p>
          <a:p>
            <a:pPr>
              <a:defRPr/>
            </a:pP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 debats, </a:t>
            </a:r>
          </a:p>
          <a:p>
            <a:pPr>
              <a:defRPr/>
            </a:pP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polèmiques,  </a:t>
            </a:r>
          </a:p>
          <a:p>
            <a:pPr>
              <a:defRPr/>
            </a:pP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construcció de coses , etc..</a:t>
            </a:r>
            <a:r>
              <a:rPr lang="ca-ES" sz="1200"/>
              <a:t> </a:t>
            </a:r>
            <a:endParaRPr lang="es-E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4" grpId="0" autoUpdateAnimBg="0"/>
      <p:bldP spid="238596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ChangeArrowheads="1"/>
          </p:cNvSpPr>
          <p:nvPr/>
        </p:nvSpPr>
        <p:spPr bwMode="auto">
          <a:xfrm>
            <a:off x="228600" y="5334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ca-ES" sz="4000">
                <a:latin typeface="Arial" charset="0"/>
              </a:rPr>
              <a:t>  </a:t>
            </a: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6. Les activitat han de tenir sentit pels alumnes han de veure que serveixen per alguna cosa fora de l'aula.</a:t>
            </a:r>
            <a:endParaRPr lang="es-ES" sz="400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 charset="0"/>
            </a:endParaRPr>
          </a:p>
          <a:p>
            <a:pPr eaLnBrk="0" hangingPunct="0">
              <a:tabLst>
                <a:tab pos="457200" algn="l"/>
              </a:tabLst>
              <a:defRPr/>
            </a:pPr>
            <a:endParaRPr lang="es-ES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pic>
        <p:nvPicPr>
          <p:cNvPr id="2406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895600"/>
            <a:ext cx="83820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228600" y="457200"/>
            <a:ext cx="9144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ca-ES" sz="4000">
                <a:latin typeface="Arial" charset="0"/>
              </a:rPr>
              <a:t>  </a:t>
            </a: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7. </a:t>
            </a: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Fem que els alumnes creen “artefactes” integrant llenguatges diversos (text, so, imatge, vídeo, etc.).</a:t>
            </a:r>
            <a:endParaRPr lang="es-ES" sz="2800" b="1">
              <a:solidFill>
                <a:srgbClr val="FFFFFF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Verdana" pitchFamily="34" charset="0"/>
            </a:endParaRPr>
          </a:p>
        </p:txBody>
      </p:sp>
      <p:pic>
        <p:nvPicPr>
          <p:cNvPr id="242691" name="Picture 3" descr="http://www.uclm.es/profesorado/ricardo/Radio/RadioGu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00400"/>
            <a:ext cx="3770313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 cstate="print"/>
          <a:srcRect r="13622"/>
          <a:stretch>
            <a:fillRect/>
          </a:stretch>
        </p:blipFill>
        <p:spPr bwMode="auto">
          <a:xfrm>
            <a:off x="4800600" y="2362200"/>
            <a:ext cx="3983038" cy="2833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ChangeArrowheads="1"/>
          </p:cNvSpPr>
          <p:nvPr/>
        </p:nvSpPr>
        <p:spPr bwMode="auto">
          <a:xfrm>
            <a:off x="152400" y="685800"/>
            <a:ext cx="9144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8. </a:t>
            </a:r>
            <a:r>
              <a:rPr lang="en-US" sz="3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Activitats reals, amb sentit, que promoguen actituds i provoquen emocions.</a:t>
            </a:r>
            <a:endParaRPr lang="es-ES" sz="3000" b="1">
              <a:solidFill>
                <a:srgbClr val="FFFFFF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Verdana" pitchFamily="34" charset="0"/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 t="130"/>
          <a:stretch>
            <a:fillRect/>
          </a:stretch>
        </p:blipFill>
        <p:spPr bwMode="auto">
          <a:xfrm>
            <a:off x="2819400" y="2057400"/>
            <a:ext cx="5562600" cy="4167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ChangeArrowheads="1"/>
          </p:cNvSpPr>
          <p:nvPr/>
        </p:nvSpPr>
        <p:spPr bwMode="auto">
          <a:xfrm>
            <a:off x="152400" y="685800"/>
            <a:ext cx="91440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ca-ES" sz="4000">
                <a:latin typeface="Arial" charset="0"/>
              </a:rPr>
              <a:t>  </a:t>
            </a: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9. Les tecnologies que més influiran en l'aprenentatge son aquelles que utilitzen els alumnes , no les que utilitza el professor .</a:t>
            </a:r>
            <a:r>
              <a:rPr lang="ca-ES" sz="3600"/>
              <a:t> </a:t>
            </a:r>
            <a:endParaRPr lang="es-ES" sz="3600"/>
          </a:p>
          <a:p>
            <a:pPr eaLnBrk="0" hangingPunct="0">
              <a:tabLst>
                <a:tab pos="457200" algn="l"/>
              </a:tabLst>
              <a:defRPr/>
            </a:pPr>
            <a:endParaRPr lang="es-ES" sz="3600"/>
          </a:p>
        </p:txBody>
      </p:sp>
      <p:pic>
        <p:nvPicPr>
          <p:cNvPr id="52227" name="Picture 3" descr="pissarra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819400"/>
            <a:ext cx="5180013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6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ChangeArrowheads="1"/>
          </p:cNvSpPr>
          <p:nvPr/>
        </p:nvSpPr>
        <p:spPr bwMode="auto">
          <a:xfrm>
            <a:off x="152400" y="914400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36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10. La innovació tecnològica no implica innovació educativa....</a:t>
            </a:r>
            <a:endParaRPr lang="ca-ES" sz="360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pic>
        <p:nvPicPr>
          <p:cNvPr id="53251" name="Picture 3" descr="http://www.psikologia.ehu.es/p051-8667/es/contenidos/centro/fpsicologia_ubicacion/es_ubica/images/sala_ordenad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286000"/>
            <a:ext cx="4953000" cy="43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Personalizado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Diseño predeterminado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889</Words>
  <Application>Microsoft Office PowerPoint</Application>
  <PresentationFormat>Presentación en pantalla (4:3)</PresentationFormat>
  <Paragraphs>132</Paragraphs>
  <Slides>44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Portar el món a l’escola</vt:lpstr>
      <vt:lpstr>Obrir l’escola al món</vt:lpstr>
      <vt:lpstr>Diapositiva 12</vt:lpstr>
      <vt:lpstr> per fer el mateix …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Eines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Algunes idees per a dissenyar activitats TAC coherents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</vt:vector>
  </TitlesOfParts>
  <Company>TRES SISENS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SEBAS</dc:creator>
  <cp:lastModifiedBy>SEBAS</cp:lastModifiedBy>
  <cp:revision>158</cp:revision>
  <dcterms:created xsi:type="dcterms:W3CDTF">2010-07-27T09:31:08Z</dcterms:created>
  <dcterms:modified xsi:type="dcterms:W3CDTF">2011-08-23T08:28:02Z</dcterms:modified>
</cp:coreProperties>
</file>